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Rokkitt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5A39119-D47B-4C00-BBE5-BB34F266BB77}">
  <a:tblStyle styleId="{D5A39119-D47B-4C00-BBE5-BB34F266BB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kkitt-bold.fntdata"/><Relationship Id="rId25" Type="http://schemas.openxmlformats.org/officeDocument/2006/relationships/font" Target="fonts/Rokkit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d050f2d8d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d050f2d8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d050f2d8d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d050f2d8d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4a068776f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4a068776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a068776f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a068776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d050f2d8d_3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d050f2d8d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d050f2d8d_3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d050f2d8d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175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Google Shape;19;p2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 txBox="1"/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kkitt"/>
              <a:buNone/>
              <a:defRPr sz="9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None/>
              <a:defRPr sz="2000"/>
            </a:lvl9pPr>
          </a:lstStyle>
          <a:p/>
        </p:txBody>
      </p:sp>
      <p:sp>
        <p:nvSpPr>
          <p:cNvPr id="23" name="Google Shape;23;p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直排文字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1" type="body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直排標題及文字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/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" type="body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97" name="Google Shape;97;p1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內容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" showMasterSp="0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kkitt"/>
              <a:buNone/>
              <a:defRPr b="0"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0" type="dt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1" type="ftr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8" name="Google Shape;38;p4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39" name="Google Shape;39;p4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個內容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較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輔助字幕的內容" showMasterSp="0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9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kkitt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71" name="Google Shape;71;p9"/>
          <p:cNvSpPr txBox="1"/>
          <p:nvPr>
            <p:ph idx="2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72" name="Google Shape;72;p9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" name="Google Shape;74;p9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5" name="Google Shape;75;p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9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輔助字幕的圖片" showMasterSp="0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0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kkitt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/>
          <p:nvPr>
            <p:ph idx="2" type="pic"/>
          </p:nvPr>
        </p:nvSpPr>
        <p:spPr>
          <a:xfrm>
            <a:off x="0" y="0"/>
            <a:ext cx="8303740" cy="6858000"/>
          </a:xfrm>
          <a:prstGeom prst="rect">
            <a:avLst/>
          </a:prstGeom>
          <a:solidFill>
            <a:srgbClr val="E1DFDF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72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238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83" name="Google Shape;83;p10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4" name="Google Shape;84;p10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5" name="Google Shape;85;p10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10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H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  <a:defRPr b="0" i="0" sz="5400" u="none" cap="none" strike="noStrike">
                <a:latin typeface="Rokkitt"/>
                <a:ea typeface="Rokkitt"/>
                <a:cs typeface="Rokkitt"/>
                <a:sym typeface="Rokki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655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25755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1496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496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1496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1496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1496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14959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14959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grpSp>
        <p:nvGrpSpPr>
          <p:cNvPr id="10" name="Google Shape;10;p1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Google Shape;11;p1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H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dafont.com/voice-in-my-head.font" TargetMode="External"/><Relationship Id="rId10" Type="http://schemas.openxmlformats.org/officeDocument/2006/relationships/hyperlink" Target="https://www.dafont.com/marsneveneksk.font" TargetMode="External"/><Relationship Id="rId12" Type="http://schemas.openxmlformats.org/officeDocument/2006/relationships/hyperlink" Target="https://frog-sapphire-s36c.squarespace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dafont.com/marsneveneksk.font" TargetMode="External"/><Relationship Id="rId4" Type="http://schemas.openxmlformats.org/officeDocument/2006/relationships/hyperlink" Target="https://www.dafont.com/marsneveneksk.font" TargetMode="External"/><Relationship Id="rId9" Type="http://schemas.openxmlformats.org/officeDocument/2006/relationships/hyperlink" Target="https://www.dafont.com/marsneveneksk.font" TargetMode="External"/><Relationship Id="rId5" Type="http://schemas.openxmlformats.org/officeDocument/2006/relationships/hyperlink" Target="https://www.dafont.com/marsneveneksk.font" TargetMode="External"/><Relationship Id="rId6" Type="http://schemas.openxmlformats.org/officeDocument/2006/relationships/hyperlink" Target="https://www.dafont.com/marsneveneksk.font" TargetMode="External"/><Relationship Id="rId7" Type="http://schemas.openxmlformats.org/officeDocument/2006/relationships/hyperlink" Target="https://www.dafont.com/marsneveneksk.font" TargetMode="External"/><Relationship Id="rId8" Type="http://schemas.openxmlformats.org/officeDocument/2006/relationships/hyperlink" Target="https://www.dafont.com/marsneveneksk.fon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facebook.com/pg/Aramatband/about/?ref=page_internal" TargetMode="External"/><Relationship Id="rId4" Type="http://schemas.openxmlformats.org/officeDocument/2006/relationships/hyperlink" Target="https://www.instagram.com/aramat.au/" TargetMode="External"/><Relationship Id="rId5" Type="http://schemas.openxmlformats.org/officeDocument/2006/relationships/hyperlink" Target="https://open.spotify.com/artist/37Mn5YK8so1CkMUiurQGcc?si=o4ryHKbKTwWcs5SuIr-qo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jpg"/><Relationship Id="rId10" Type="http://schemas.openxmlformats.org/officeDocument/2006/relationships/image" Target="../media/image6.jpg"/><Relationship Id="rId13" Type="http://schemas.openxmlformats.org/officeDocument/2006/relationships/image" Target="../media/image16.jp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9.jpg"/><Relationship Id="rId9" Type="http://schemas.openxmlformats.org/officeDocument/2006/relationships/image" Target="../media/image15.jpg"/><Relationship Id="rId15" Type="http://schemas.openxmlformats.org/officeDocument/2006/relationships/image" Target="../media/image8.jpg"/><Relationship Id="rId14" Type="http://schemas.openxmlformats.org/officeDocument/2006/relationships/image" Target="../media/image4.jpg"/><Relationship Id="rId5" Type="http://schemas.openxmlformats.org/officeDocument/2006/relationships/image" Target="../media/image10.jpg"/><Relationship Id="rId6" Type="http://schemas.openxmlformats.org/officeDocument/2006/relationships/image" Target="../media/image19.jpg"/><Relationship Id="rId7" Type="http://schemas.openxmlformats.org/officeDocument/2006/relationships/image" Target="../media/image23.jpg"/><Relationship Id="rId8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7.jpg"/><Relationship Id="rId5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/>
          <p:nvPr/>
        </p:nvSpPr>
        <p:spPr>
          <a:xfrm>
            <a:off x="0" y="0"/>
            <a:ext cx="12188952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5" name="Google Shape;105;p13"/>
          <p:cNvSpPr txBox="1"/>
          <p:nvPr>
            <p:ph type="ctrTitle"/>
          </p:nvPr>
        </p:nvSpPr>
        <p:spPr>
          <a:xfrm>
            <a:off x="643467" y="643466"/>
            <a:ext cx="6707157" cy="5571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kkitt"/>
              <a:buNone/>
            </a:pPr>
            <a:r>
              <a:rPr lang="en-HK"/>
              <a:t>DWD220 </a:t>
            </a:r>
            <a:br>
              <a:rPr lang="en-HK"/>
            </a:br>
            <a:r>
              <a:rPr lang="en-HK"/>
              <a:t>Pitch</a:t>
            </a:r>
            <a:endParaRPr/>
          </a:p>
        </p:txBody>
      </p:sp>
      <p:sp>
        <p:nvSpPr>
          <p:cNvPr id="106" name="Google Shape;106;p13"/>
          <p:cNvSpPr/>
          <p:nvPr/>
        </p:nvSpPr>
        <p:spPr>
          <a:xfrm>
            <a:off x="7678454" y="-2"/>
            <a:ext cx="4513546" cy="6858002"/>
          </a:xfrm>
          <a:prstGeom prst="rect">
            <a:avLst/>
          </a:prstGeom>
          <a:blipFill rotWithShape="1">
            <a:blip r:embed="rId3">
              <a:alphaModFix amt="85000"/>
            </a:blip>
            <a:tile algn="ctr" flip="xy" tx="0" sx="92000" ty="-7175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7994091" y="643465"/>
            <a:ext cx="3725961" cy="5571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70"/>
              <a:buNone/>
            </a:pPr>
            <a:r>
              <a:rPr lang="en-HK">
                <a:solidFill>
                  <a:srgbClr val="000000"/>
                </a:solidFill>
              </a:rPr>
              <a:t>Gary Lam Ka Fung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</a:pPr>
            <a:r>
              <a:rPr lang="en-HK">
                <a:solidFill>
                  <a:srgbClr val="000000"/>
                </a:solidFill>
              </a:rPr>
              <a:t>Madeliene Edward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2"/>
          <p:cNvPicPr preferRelativeResize="0"/>
          <p:nvPr/>
        </p:nvPicPr>
        <p:blipFill rotWithShape="1">
          <a:blip r:embed="rId3">
            <a:alphaModFix/>
          </a:blip>
          <a:srcRect b="15032" l="23148" r="22981" t="57490"/>
          <a:stretch/>
        </p:blipFill>
        <p:spPr>
          <a:xfrm>
            <a:off x="499975" y="4969525"/>
            <a:ext cx="6403675" cy="17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 rotWithShape="1">
          <a:blip r:embed="rId4">
            <a:alphaModFix/>
          </a:blip>
          <a:srcRect b="0" l="23237" r="23841" t="11746"/>
          <a:stretch/>
        </p:blipFill>
        <p:spPr>
          <a:xfrm>
            <a:off x="499975" y="0"/>
            <a:ext cx="6403675" cy="523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 rotWithShape="1">
          <a:blip r:embed="rId3">
            <a:alphaModFix/>
          </a:blip>
          <a:srcRect b="17723" l="23319" r="23330" t="54502"/>
          <a:stretch/>
        </p:blipFill>
        <p:spPr>
          <a:xfrm>
            <a:off x="596150" y="4719525"/>
            <a:ext cx="6422899" cy="17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 rotWithShape="1">
          <a:blip r:embed="rId4">
            <a:alphaModFix/>
          </a:blip>
          <a:srcRect b="16270" l="23230" r="23256" t="10965"/>
          <a:stretch/>
        </p:blipFill>
        <p:spPr>
          <a:xfrm>
            <a:off x="596150" y="77300"/>
            <a:ext cx="6422899" cy="473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en-HK"/>
              <a:t>BACKGROUND TEXTURE</a:t>
            </a:r>
            <a:endParaRPr/>
          </a:p>
        </p:txBody>
      </p:sp>
      <p:sp>
        <p:nvSpPr>
          <p:cNvPr id="192" name="Google Shape;192;p24"/>
          <p:cNvSpPr txBox="1"/>
          <p:nvPr/>
        </p:nvSpPr>
        <p:spPr>
          <a:xfrm>
            <a:off x="538000" y="2431675"/>
            <a:ext cx="2442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HK">
                <a:latin typeface="Rockwell"/>
                <a:ea typeface="Rockwell"/>
                <a:cs typeface="Rockwell"/>
                <a:sym typeface="Rockwell"/>
              </a:rPr>
              <a:t>Matte Black as the </a:t>
            </a:r>
            <a:r>
              <a:rPr lang="en-HK">
                <a:latin typeface="Rockwell"/>
                <a:ea typeface="Rockwell"/>
                <a:cs typeface="Rockwell"/>
                <a:sym typeface="Rockwell"/>
              </a:rPr>
              <a:t>Background</a:t>
            </a:r>
            <a:r>
              <a:rPr lang="en-HK">
                <a:latin typeface="Rockwell"/>
                <a:ea typeface="Rockwell"/>
                <a:cs typeface="Rockwell"/>
                <a:sym typeface="Rockwell"/>
              </a:rPr>
              <a:t> 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550" y="2190351"/>
            <a:ext cx="8906299" cy="4100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1063752" y="8839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en-HK"/>
              <a:t>FONT</a:t>
            </a:r>
            <a:endParaRPr/>
          </a:p>
        </p:txBody>
      </p:sp>
      <p:pic>
        <p:nvPicPr>
          <p:cNvPr id="199" name="Google Shape;19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3752" y="1697736"/>
            <a:ext cx="3870960" cy="387096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/>
        </p:nvSpPr>
        <p:spPr>
          <a:xfrm>
            <a:off x="1375954" y="5747658"/>
            <a:ext cx="46155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HK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Marsneveneksk</a:t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0098" y="2458021"/>
            <a:ext cx="4700778" cy="235038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/>
          <p:nvPr/>
        </p:nvSpPr>
        <p:spPr>
          <a:xfrm>
            <a:off x="5553075" y="5747658"/>
            <a:ext cx="43148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HK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Voice In My Head</a:t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en-HK"/>
              <a:t>OTHER ELEMENTS (SOCIAL MEDIA ICON/ CALENDAR)</a:t>
            </a:r>
            <a:endParaRPr/>
          </a:p>
        </p:txBody>
      </p:sp>
      <p:pic>
        <p:nvPicPr>
          <p:cNvPr descr="一張含有 螢幕擷取畫面, 監視器 的圖片&#10;&#10;自動產生的描述" id="208" name="Google Shape;208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6698" l="25368" r="26098" t="31443"/>
          <a:stretch/>
        </p:blipFill>
        <p:spPr>
          <a:xfrm>
            <a:off x="6540802" y="2357437"/>
            <a:ext cx="4587446" cy="24065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螢幕擷取畫面, 監視器 的圖片&#10;&#10;自動產生的描述" id="209" name="Google Shape;209;p26"/>
          <p:cNvPicPr preferRelativeResize="0"/>
          <p:nvPr/>
        </p:nvPicPr>
        <p:blipFill rotWithShape="1">
          <a:blip r:embed="rId4">
            <a:alphaModFix/>
          </a:blip>
          <a:srcRect b="26346" l="25078" r="25937" t="30961"/>
          <a:stretch/>
        </p:blipFill>
        <p:spPr>
          <a:xfrm>
            <a:off x="1063752" y="2364653"/>
            <a:ext cx="4587446" cy="2540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1" y="131625"/>
            <a:ext cx="48528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en-HK"/>
              <a:t>INSPIRATION </a:t>
            </a:r>
            <a:endParaRPr/>
          </a:p>
        </p:txBody>
      </p:sp>
      <p:pic>
        <p:nvPicPr>
          <p:cNvPr descr="一張含有 室內, 監視器, 電視, 個人 的圖片&#10;&#10;自動產生的描述" id="215" name="Google Shape;215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7185"/>
          <a:stretch/>
        </p:blipFill>
        <p:spPr>
          <a:xfrm>
            <a:off x="4296535" y="0"/>
            <a:ext cx="6558600" cy="329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監視器, 相片, 室內, 黑色 的圖片&#10;&#10;自動產生的描述" id="216" name="Google Shape;216;p27"/>
          <p:cNvPicPr preferRelativeResize="0"/>
          <p:nvPr/>
        </p:nvPicPr>
        <p:blipFill rotWithShape="1">
          <a:blip r:embed="rId4">
            <a:alphaModFix/>
          </a:blip>
          <a:srcRect b="0" l="0" r="0" t="7028"/>
          <a:stretch/>
        </p:blipFill>
        <p:spPr>
          <a:xfrm>
            <a:off x="4301008" y="3270201"/>
            <a:ext cx="6547640" cy="329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一張含有 運輸 的圖片&#10;&#10;自動產生的描述" id="221" name="Google Shape;221;p28"/>
          <p:cNvPicPr preferRelativeResize="0"/>
          <p:nvPr/>
        </p:nvPicPr>
        <p:blipFill rotWithShape="1">
          <a:blip r:embed="rId3">
            <a:alphaModFix/>
          </a:blip>
          <a:srcRect b="0" l="0" r="0" t="7028"/>
          <a:stretch/>
        </p:blipFill>
        <p:spPr>
          <a:xfrm>
            <a:off x="1939636" y="0"/>
            <a:ext cx="7758545" cy="3907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 rotWithShape="1">
          <a:blip r:embed="rId4">
            <a:alphaModFix/>
          </a:blip>
          <a:srcRect b="21738" l="0" r="0" t="7168"/>
          <a:stretch/>
        </p:blipFill>
        <p:spPr>
          <a:xfrm>
            <a:off x="1939635" y="3870248"/>
            <a:ext cx="7758545" cy="298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一張含有 文字, 樹, 相片, 室內 的圖片&#10;&#10;自動產生的描述" id="227" name="Google Shape;227;p29"/>
          <p:cNvPicPr preferRelativeResize="0"/>
          <p:nvPr/>
        </p:nvPicPr>
        <p:blipFill rotWithShape="1">
          <a:blip r:embed="rId3">
            <a:alphaModFix/>
          </a:blip>
          <a:srcRect b="0" l="0" r="0" t="7028"/>
          <a:stretch/>
        </p:blipFill>
        <p:spPr>
          <a:xfrm>
            <a:off x="1686680" y="175491"/>
            <a:ext cx="7845248" cy="3950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監視器, 黑色 的圖片&#10;&#10;自動產生的描述" id="228" name="Google Shape;228;p29"/>
          <p:cNvPicPr preferRelativeResize="0"/>
          <p:nvPr/>
        </p:nvPicPr>
        <p:blipFill rotWithShape="1">
          <a:blip r:embed="rId4">
            <a:alphaModFix/>
          </a:blip>
          <a:srcRect b="28409" l="0" r="0" t="7587"/>
          <a:stretch/>
        </p:blipFill>
        <p:spPr>
          <a:xfrm>
            <a:off x="1686680" y="4043222"/>
            <a:ext cx="7892741" cy="273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162174" y="507050"/>
            <a:ext cx="30813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en-HK"/>
              <a:t>MOCKUP</a:t>
            </a:r>
            <a:endParaRPr/>
          </a:p>
        </p:txBody>
      </p:sp>
      <p:pic>
        <p:nvPicPr>
          <p:cNvPr id="234" name="Google Shape;234;p30"/>
          <p:cNvPicPr preferRelativeResize="0"/>
          <p:nvPr/>
        </p:nvPicPr>
        <p:blipFill rotWithShape="1">
          <a:blip r:embed="rId3">
            <a:alphaModFix/>
          </a:blip>
          <a:srcRect b="0" l="0" r="0" t="3412"/>
          <a:stretch/>
        </p:blipFill>
        <p:spPr>
          <a:xfrm>
            <a:off x="3342807" y="0"/>
            <a:ext cx="6640219" cy="34740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螢幕擷取畫面 的圖片&#10;&#10;自動產生的描述" id="235" name="Google Shape;235;p30"/>
          <p:cNvPicPr preferRelativeResize="0"/>
          <p:nvPr/>
        </p:nvPicPr>
        <p:blipFill rotWithShape="1">
          <a:blip r:embed="rId4">
            <a:alphaModFix/>
          </a:blip>
          <a:srcRect b="0" l="0" r="0" t="6875"/>
          <a:stretch/>
        </p:blipFill>
        <p:spPr>
          <a:xfrm>
            <a:off x="3342807" y="3474011"/>
            <a:ext cx="6640220" cy="3349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1069850" y="289850"/>
            <a:ext cx="10058400" cy="13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en-HK"/>
              <a:t>REF</a:t>
            </a:r>
            <a:endParaRPr/>
          </a:p>
        </p:txBody>
      </p:sp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1069850" y="1506125"/>
            <a:ext cx="10058400" cy="45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HK" u="sng">
                <a:solidFill>
                  <a:schemeClr val="hlink"/>
                </a:solidFill>
                <a:hlinkClick r:id="rId3"/>
              </a:rPr>
              <a:t>https://www.facebook.com/Aramatband/</a:t>
            </a:r>
            <a:endParaRPr/>
          </a:p>
          <a:p>
            <a:pPr indent="-182880" lvl="0" marL="18288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HK" u="sng">
                <a:solidFill>
                  <a:schemeClr val="hlink"/>
                </a:solidFill>
                <a:hlinkClick r:id="rId4"/>
              </a:rPr>
              <a:t>https://coolors.co/</a:t>
            </a:r>
            <a:endParaRPr/>
          </a:p>
          <a:p>
            <a:pPr indent="-172084" lvl="0" marL="18288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</a:pPr>
            <a:r>
              <a:rPr lang="en-HK"/>
              <a:t>https://wireframe.cc</a:t>
            </a:r>
            <a:endParaRPr/>
          </a:p>
          <a:p>
            <a:pPr indent="-182880" lvl="0" marL="18288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HK" u="sng">
                <a:solidFill>
                  <a:schemeClr val="hlink"/>
                </a:solidFill>
                <a:hlinkClick r:id="rId5"/>
              </a:rPr>
              <a:t>https://wordpress.org/plugins/ultimate-social-media-icons/</a:t>
            </a:r>
            <a:endParaRPr/>
          </a:p>
          <a:p>
            <a:pPr indent="-182880" lvl="0" marL="18288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HK" u="sng">
                <a:solidFill>
                  <a:schemeClr val="hlink"/>
                </a:solidFill>
                <a:hlinkClick r:id="rId6"/>
              </a:rPr>
              <a:t>https://wordpress.org/plugins/the-events-calendar/</a:t>
            </a:r>
            <a:endParaRPr/>
          </a:p>
          <a:p>
            <a:pPr indent="-182880" lvl="0" marL="18288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HK" u="sng">
                <a:solidFill>
                  <a:schemeClr val="hlink"/>
                </a:solidFill>
                <a:hlinkClick r:id="rId7"/>
              </a:rPr>
              <a:t>https://www.eminem.com/</a:t>
            </a:r>
            <a:endParaRPr/>
          </a:p>
          <a:p>
            <a:pPr indent="-182880" lvl="0" marL="18288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HK" u="sng">
                <a:solidFill>
                  <a:schemeClr val="hlink"/>
                </a:solidFill>
                <a:hlinkClick r:id="rId8"/>
              </a:rPr>
              <a:t>https://www.kissonline.com/</a:t>
            </a:r>
            <a:endParaRPr/>
          </a:p>
          <a:p>
            <a:pPr indent="-182880" lvl="0" marL="18288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HK" u="sng">
                <a:solidFill>
                  <a:schemeClr val="hlink"/>
                </a:solidFill>
                <a:hlinkClick r:id="rId9"/>
              </a:rPr>
              <a:t>https://www.metallica.com/</a:t>
            </a:r>
            <a:endParaRPr/>
          </a:p>
          <a:p>
            <a:pPr indent="-182880" lvl="0" marL="18288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HK" u="sng">
                <a:solidFill>
                  <a:schemeClr val="hlink"/>
                </a:solidFill>
                <a:hlinkClick r:id="rId10"/>
              </a:rPr>
              <a:t>https://www.dafont.com/marsneveneksk.font</a:t>
            </a:r>
            <a:endParaRPr/>
          </a:p>
          <a:p>
            <a:pPr indent="-182880" lvl="0" marL="18288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HK" u="sng">
                <a:solidFill>
                  <a:schemeClr val="hlink"/>
                </a:solidFill>
                <a:hlinkClick r:id="rId11"/>
              </a:rPr>
              <a:t>https://www.dafont.com/voice-in-my-head.font</a:t>
            </a:r>
            <a:endParaRPr/>
          </a:p>
          <a:p>
            <a:pPr indent="-182880" lvl="0" marL="18288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HK" u="sng">
                <a:solidFill>
                  <a:schemeClr val="hlink"/>
                </a:solidFill>
                <a:hlinkClick r:id="rId12"/>
              </a:rPr>
              <a:t>https://frog-sapphire-s36c.squarespace.com/</a:t>
            </a:r>
            <a:r>
              <a:rPr lang="en-HK"/>
              <a:t> </a:t>
            </a:r>
            <a:endParaRPr/>
          </a:p>
          <a:p>
            <a:pPr indent="-74929" lvl="0" marL="18288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9" lvl="0" marL="18288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ctrTitle"/>
          </p:nvPr>
        </p:nvSpPr>
        <p:spPr>
          <a:xfrm>
            <a:off x="1051550" y="544274"/>
            <a:ext cx="9966900" cy="184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HK"/>
              <a:t>Band info</a:t>
            </a:r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1122550" y="3009225"/>
            <a:ext cx="8650200" cy="30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HK">
                <a:latin typeface="Rockwell"/>
                <a:ea typeface="Rockwell"/>
                <a:cs typeface="Rockwell"/>
                <a:sym typeface="Rockwell"/>
              </a:rPr>
              <a:t>Four piece metal band 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HK">
                <a:latin typeface="Rockwell"/>
                <a:ea typeface="Rockwell"/>
                <a:cs typeface="Rockwell"/>
                <a:sym typeface="Rockwell"/>
              </a:rPr>
              <a:t>Brisbane Band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HK" sz="1050">
                <a:solidFill>
                  <a:srgbClr val="1D2129"/>
                </a:solidFill>
                <a:highlight>
                  <a:srgbClr val="FFFFFF"/>
                </a:highlight>
              </a:rPr>
              <a:t>Member</a:t>
            </a:r>
            <a:endParaRPr b="1" sz="1050">
              <a:solidFill>
                <a:srgbClr val="1D21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HK" sz="1050">
                <a:solidFill>
                  <a:srgbClr val="1D2129"/>
                </a:solidFill>
                <a:highlight>
                  <a:srgbClr val="FFFFFF"/>
                </a:highlight>
              </a:rPr>
              <a:t>Jake Whitney</a:t>
            </a:r>
            <a:endParaRPr b="1" sz="1050">
              <a:solidFill>
                <a:srgbClr val="1D21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HK" sz="1050">
                <a:solidFill>
                  <a:srgbClr val="1D2129"/>
                </a:solidFill>
                <a:highlight>
                  <a:srgbClr val="FFFFFF"/>
                </a:highlight>
              </a:rPr>
              <a:t>Elijah “Eli” Sapolu</a:t>
            </a:r>
            <a:endParaRPr b="1" sz="1050">
              <a:solidFill>
                <a:srgbClr val="1D21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HK" sz="1050">
                <a:solidFill>
                  <a:srgbClr val="1D2129"/>
                </a:solidFill>
                <a:highlight>
                  <a:srgbClr val="FFFFFF"/>
                </a:highlight>
              </a:rPr>
              <a:t>Jack “Budgy” Mathews</a:t>
            </a:r>
            <a:endParaRPr b="1" sz="1050">
              <a:solidFill>
                <a:srgbClr val="1D21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HK" sz="1050">
                <a:solidFill>
                  <a:srgbClr val="1D2129"/>
                </a:solidFill>
                <a:highlight>
                  <a:srgbClr val="FFFFFF"/>
                </a:highlight>
              </a:rPr>
              <a:t>Jack Dowie</a:t>
            </a:r>
            <a:endParaRPr b="1" sz="1050">
              <a:solidFill>
                <a:srgbClr val="1D21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1D21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HK" sz="1050">
                <a:solidFill>
                  <a:srgbClr val="1D2129"/>
                </a:solidFill>
                <a:highlight>
                  <a:srgbClr val="FFFFFF"/>
                </a:highlight>
              </a:rPr>
              <a:t>Facebook    </a:t>
            </a:r>
            <a:r>
              <a:rPr b="1" lang="en-HK" sz="105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https://www.facebook.com/pg/Aramatband/about/?ref=page_internal</a:t>
            </a:r>
            <a:r>
              <a:rPr b="1" lang="en-HK" sz="1050">
                <a:solidFill>
                  <a:srgbClr val="1D2129"/>
                </a:solidFill>
                <a:highlight>
                  <a:srgbClr val="FFFFFF"/>
                </a:highlight>
              </a:rPr>
              <a:t> </a:t>
            </a:r>
            <a:endParaRPr b="1" sz="1050">
              <a:solidFill>
                <a:srgbClr val="1D21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HK" sz="1050">
                <a:solidFill>
                  <a:srgbClr val="1D2129"/>
                </a:solidFill>
                <a:highlight>
                  <a:srgbClr val="FFFFFF"/>
                </a:highlight>
              </a:rPr>
              <a:t>IG </a:t>
            </a:r>
            <a:r>
              <a:rPr b="1" lang="en-HK" sz="105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https://www.instagram.com/aramat.au/</a:t>
            </a:r>
            <a:r>
              <a:rPr b="1" lang="en-HK" sz="1050">
                <a:solidFill>
                  <a:srgbClr val="1D2129"/>
                </a:solidFill>
                <a:highlight>
                  <a:srgbClr val="FFFFFF"/>
                </a:highlight>
              </a:rPr>
              <a:t> </a:t>
            </a:r>
            <a:endParaRPr b="1" sz="1050">
              <a:solidFill>
                <a:srgbClr val="1D21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HK" sz="1050">
                <a:solidFill>
                  <a:srgbClr val="1D2129"/>
                </a:solidFill>
                <a:highlight>
                  <a:srgbClr val="FFFFFF"/>
                </a:highlight>
              </a:rPr>
              <a:t>Spotify </a:t>
            </a:r>
            <a:r>
              <a:rPr b="1" lang="en-HK" sz="105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https://open.spotify.com/artist/37Mn5YK8so1CkMUiurQGcc?si=o4ryHKbKTwWcs5SuIr-qog</a:t>
            </a:r>
            <a:r>
              <a:rPr b="1" lang="en-HK" sz="1050">
                <a:solidFill>
                  <a:srgbClr val="1D2129"/>
                </a:solidFill>
                <a:highlight>
                  <a:srgbClr val="FFFFFF"/>
                </a:highlight>
              </a:rPr>
              <a:t> </a:t>
            </a:r>
            <a:endParaRPr b="1" sz="1050">
              <a:solidFill>
                <a:srgbClr val="1D21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HK" sz="1050">
                <a:solidFill>
                  <a:srgbClr val="1D2129"/>
                </a:solidFill>
                <a:highlight>
                  <a:srgbClr val="FFFFFF"/>
                </a:highlight>
              </a:rPr>
              <a:t>…</a:t>
            </a:r>
            <a:endParaRPr b="1" sz="1050">
              <a:solidFill>
                <a:srgbClr val="1D21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1D212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 txBox="1"/>
          <p:nvPr>
            <p:ph idx="1" type="body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HK"/>
              <a:t>Goal: Making a website to get more </a:t>
            </a:r>
            <a:r>
              <a:rPr lang="en-HK"/>
              <a:t>audience, make connection and create </a:t>
            </a:r>
            <a:r>
              <a:rPr lang="en-HK"/>
              <a:t> opportunities.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HK"/>
              <a:t>D</a:t>
            </a:r>
            <a:r>
              <a:rPr lang="en-HK"/>
              <a:t>eliver: create new theme on wordpress.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HK"/>
              <a:t>S W O T</a:t>
            </a:r>
            <a:endParaRPr/>
          </a:p>
        </p:txBody>
      </p:sp>
      <p:graphicFrame>
        <p:nvGraphicFramePr>
          <p:cNvPr id="125" name="Google Shape;125;p16"/>
          <p:cNvGraphicFramePr/>
          <p:nvPr/>
        </p:nvGraphicFramePr>
        <p:xfrm>
          <a:off x="891150" y="239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{D5A39119-D47B-4C00-BBE5-BB34F266BB77}</a:tableStyleId>
              </a:tblPr>
              <a:tblGrid>
                <a:gridCol w="5390050"/>
                <a:gridCol w="5390050"/>
              </a:tblGrid>
              <a:tr h="637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HK"/>
                        <a:t>Strengths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HK"/>
                        <a:t>Weakness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977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HK"/>
                        <a:t>The Band have a good fanbase. And are very active in Brisbane.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HK">
                          <a:solidFill>
                            <a:schemeClr val="dk1"/>
                          </a:solidFill>
                        </a:rPr>
                        <a:t>Lyrics with deep meaning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HK"/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HK"/>
                        <a:t>Tight community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HK"/>
                        <a:t>Limited information that is uploaded online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37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HK"/>
                        <a:t>Opportunities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HK"/>
                        <a:t>Threats 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637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HK"/>
                        <a:t>Huge room to improve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HK"/>
                        <a:t>Lot of similar bands in Brisbane 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type="title"/>
          </p:nvPr>
        </p:nvSpPr>
        <p:spPr>
          <a:xfrm>
            <a:off x="261257" y="-20674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en-HK"/>
              <a:t>MOOD BOARD</a:t>
            </a:r>
            <a:endParaRPr/>
          </a:p>
        </p:txBody>
      </p:sp>
      <p:pic>
        <p:nvPicPr>
          <p:cNvPr descr="一張含有 書 的圖片&#10;&#10;自動產生的描述" id="131" name="Google Shape;131;p17"/>
          <p:cNvPicPr preferRelativeResize="0"/>
          <p:nvPr/>
        </p:nvPicPr>
        <p:blipFill rotWithShape="1">
          <a:blip r:embed="rId3">
            <a:alphaModFix/>
          </a:blip>
          <a:srcRect b="0" l="0" r="14012" t="7521"/>
          <a:stretch/>
        </p:blipFill>
        <p:spPr>
          <a:xfrm>
            <a:off x="1139369" y="685131"/>
            <a:ext cx="1705521" cy="243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0364" y="916735"/>
            <a:ext cx="1983443" cy="26459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天空, 室外, 團體, 個人 的圖片&#10;&#10;自動產生的描述" id="133" name="Google Shape;133;p17"/>
          <p:cNvPicPr preferRelativeResize="0"/>
          <p:nvPr/>
        </p:nvPicPr>
        <p:blipFill rotWithShape="1">
          <a:blip r:embed="rId5">
            <a:alphaModFix/>
          </a:blip>
          <a:srcRect b="16376" l="4132" r="0" t="0"/>
          <a:stretch/>
        </p:blipFill>
        <p:spPr>
          <a:xfrm>
            <a:off x="4853807" y="919796"/>
            <a:ext cx="3384762" cy="2214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大自然, 室外, 水 的圖片&#10;&#10;自動產生的描述" id="134" name="Google Shape;134;p17"/>
          <p:cNvPicPr preferRelativeResize="0"/>
          <p:nvPr/>
        </p:nvPicPr>
        <p:blipFill rotWithShape="1">
          <a:blip r:embed="rId6">
            <a:alphaModFix/>
          </a:blip>
          <a:srcRect b="0" l="8290" r="7350" t="8005"/>
          <a:stretch/>
        </p:blipFill>
        <p:spPr>
          <a:xfrm>
            <a:off x="8238569" y="916735"/>
            <a:ext cx="2421765" cy="3301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 rotWithShape="1">
          <a:blip r:embed="rId7">
            <a:alphaModFix/>
          </a:blip>
          <a:srcRect b="29698" l="45085" r="2643" t="2269"/>
          <a:stretch/>
        </p:blipFill>
        <p:spPr>
          <a:xfrm>
            <a:off x="5842278" y="2846301"/>
            <a:ext cx="2421765" cy="196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8">
            <a:alphaModFix/>
          </a:blip>
          <a:srcRect b="0" l="0" r="10124" t="0"/>
          <a:stretch/>
        </p:blipFill>
        <p:spPr>
          <a:xfrm>
            <a:off x="7807318" y="4188194"/>
            <a:ext cx="4230289" cy="2647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室外, 樹 的圖片&#10;&#10;自動產生的描述" id="137" name="Google Shape;137;p17"/>
          <p:cNvPicPr preferRelativeResize="0"/>
          <p:nvPr/>
        </p:nvPicPr>
        <p:blipFill rotWithShape="1">
          <a:blip r:embed="rId9">
            <a:alphaModFix/>
          </a:blip>
          <a:srcRect b="0" l="35480" r="0" t="0"/>
          <a:stretch/>
        </p:blipFill>
        <p:spPr>
          <a:xfrm>
            <a:off x="3685006" y="3081018"/>
            <a:ext cx="2157272" cy="2214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大型貓科動物, 動物, 哺乳類, 豹 的圖片&#10;&#10;自動產生的描述" id="138" name="Google Shape;138;p17"/>
          <p:cNvPicPr preferRelativeResize="0"/>
          <p:nvPr/>
        </p:nvPicPr>
        <p:blipFill rotWithShape="1">
          <a:blip r:embed="rId10">
            <a:alphaModFix/>
          </a:blip>
          <a:srcRect b="0" l="9882" r="21073" t="0"/>
          <a:stretch/>
        </p:blipFill>
        <p:spPr>
          <a:xfrm>
            <a:off x="5632276" y="4816255"/>
            <a:ext cx="2255520" cy="2041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書 的圖片&#10;&#10;自動產生的描述" id="139" name="Google Shape;139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351590" y="5014660"/>
            <a:ext cx="2377440" cy="18470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室內 的圖片&#10;&#10;自動產生的描述" id="140" name="Google Shape;140;p17"/>
          <p:cNvPicPr preferRelativeResize="0"/>
          <p:nvPr/>
        </p:nvPicPr>
        <p:blipFill rotWithShape="1">
          <a:blip r:embed="rId12">
            <a:alphaModFix/>
          </a:blip>
          <a:srcRect b="20657" l="0" r="0" t="1"/>
          <a:stretch/>
        </p:blipFill>
        <p:spPr>
          <a:xfrm>
            <a:off x="1046837" y="5029323"/>
            <a:ext cx="2304753" cy="182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39214" y="2834763"/>
            <a:ext cx="2145792" cy="21945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 的圖片&#10;&#10;自動產生的描述" id="142" name="Google Shape;142;p17"/>
          <p:cNvPicPr preferRelativeResize="0"/>
          <p:nvPr/>
        </p:nvPicPr>
        <p:blipFill rotWithShape="1">
          <a:blip r:embed="rId14">
            <a:alphaModFix/>
          </a:blip>
          <a:srcRect b="0" l="6961" r="7502" t="0"/>
          <a:stretch/>
        </p:blipFill>
        <p:spPr>
          <a:xfrm>
            <a:off x="-4890" y="2386132"/>
            <a:ext cx="1624684" cy="2697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067654" y="377526"/>
            <a:ext cx="1969954" cy="1969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984504" y="464119"/>
            <a:ext cx="10222992" cy="80683"/>
          </a:xfrm>
          <a:prstGeom prst="rect">
            <a:avLst/>
          </a:prstGeom>
          <a:blipFill rotWithShape="1">
            <a:blip r:embed="rId3">
              <a:alphaModFix amt="85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984504" y="601952"/>
            <a:ext cx="10222992" cy="1385874"/>
          </a:xfrm>
          <a:prstGeom prst="rect">
            <a:avLst/>
          </a:prstGeom>
          <a:blipFill rotWithShape="1">
            <a:blip r:embed="rId3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984504" y="2038655"/>
            <a:ext cx="10222992" cy="80683"/>
          </a:xfrm>
          <a:prstGeom prst="rect">
            <a:avLst/>
          </a:prstGeom>
          <a:blipFill rotWithShape="1">
            <a:blip r:embed="rId3">
              <a:alphaModFix amt="85000"/>
            </a:blip>
            <a:tile algn="ctr" flip="xy" tx="0" sx="92000" ty="-7175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 txBox="1"/>
          <p:nvPr>
            <p:ph type="title"/>
          </p:nvPr>
        </p:nvSpPr>
        <p:spPr>
          <a:xfrm>
            <a:off x="1069848" y="188607"/>
            <a:ext cx="101376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en-HK"/>
              <a:t>COLOR SCHEME</a:t>
            </a:r>
            <a:endParaRPr/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0975" y="2562375"/>
            <a:ext cx="6288350" cy="39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en-HK"/>
              <a:t>ICON</a:t>
            </a:r>
            <a:endParaRPr/>
          </a:p>
        </p:txBody>
      </p:sp>
      <p:pic>
        <p:nvPicPr>
          <p:cNvPr descr="一張含有 室外, 天空, 海灘, 水 的圖片&#10;&#10;自動產生的描述" id="159" name="Google Shape;15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7253" y="2093976"/>
            <a:ext cx="3296855" cy="3296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書, 文字 的圖片&#10;&#10;自動產生的描述" id="160" name="Google Shape;160;p19"/>
          <p:cNvPicPr preferRelativeResize="0"/>
          <p:nvPr/>
        </p:nvPicPr>
        <p:blipFill rotWithShape="1">
          <a:blip r:embed="rId4">
            <a:alphaModFix/>
          </a:blip>
          <a:srcRect b="53648" l="20180" r="19314" t="23757"/>
          <a:stretch/>
        </p:blipFill>
        <p:spPr>
          <a:xfrm>
            <a:off x="6095996" y="4117919"/>
            <a:ext cx="5264727" cy="19176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室外, 文字, 瓶, 樹 的圖片&#10;&#10;自動產生的描述" id="161" name="Google Shape;161;p19"/>
          <p:cNvPicPr preferRelativeResize="0"/>
          <p:nvPr/>
        </p:nvPicPr>
        <p:blipFill rotWithShape="1">
          <a:blip r:embed="rId5">
            <a:alphaModFix/>
          </a:blip>
          <a:srcRect b="51650" l="21179" r="19966" t="30533"/>
          <a:stretch/>
        </p:blipFill>
        <p:spPr>
          <a:xfrm>
            <a:off x="6095996" y="1297098"/>
            <a:ext cx="5264726" cy="1593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type="title"/>
          </p:nvPr>
        </p:nvSpPr>
        <p:spPr>
          <a:xfrm>
            <a:off x="8757050" y="189000"/>
            <a:ext cx="31662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en-HK"/>
              <a:t>LAYOUT</a:t>
            </a:r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 b="0" l="22095" r="22456" t="14266"/>
          <a:stretch/>
        </p:blipFill>
        <p:spPr>
          <a:xfrm>
            <a:off x="1073857" y="79875"/>
            <a:ext cx="4664390" cy="42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4">
            <a:alphaModFix/>
          </a:blip>
          <a:srcRect b="24343" l="22317" r="21820" t="14751"/>
          <a:stretch/>
        </p:blipFill>
        <p:spPr>
          <a:xfrm>
            <a:off x="1108150" y="3466875"/>
            <a:ext cx="4664400" cy="316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1"/>
          <p:cNvPicPr preferRelativeResize="0"/>
          <p:nvPr/>
        </p:nvPicPr>
        <p:blipFill rotWithShape="1">
          <a:blip r:embed="rId3">
            <a:alphaModFix/>
          </a:blip>
          <a:srcRect b="33079" l="23148" r="23303" t="32633"/>
          <a:stretch/>
        </p:blipFill>
        <p:spPr>
          <a:xfrm>
            <a:off x="575425" y="4442350"/>
            <a:ext cx="5763749" cy="220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 rotWithShape="1">
          <a:blip r:embed="rId4">
            <a:alphaModFix/>
          </a:blip>
          <a:srcRect b="0" l="23179" r="23163" t="11378"/>
          <a:stretch/>
        </p:blipFill>
        <p:spPr>
          <a:xfrm>
            <a:off x="575425" y="0"/>
            <a:ext cx="5763749" cy="444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木刻字型">
  <a:themeElements>
    <a:clrScheme name="木刻字型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